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9" r:id="rId9"/>
    <p:sldId id="344" r:id="rId10"/>
    <p:sldId id="345" r:id="rId11"/>
    <p:sldId id="346" r:id="rId12"/>
    <p:sldId id="350" r:id="rId13"/>
    <p:sldId id="347" r:id="rId14"/>
    <p:sldId id="348" r:id="rId15"/>
    <p:sldId id="343" r:id="rId16"/>
    <p:sldId id="337" r:id="rId17"/>
    <p:sldId id="352" r:id="rId18"/>
    <p:sldId id="340" r:id="rId19"/>
    <p:sldId id="351" r:id="rId20"/>
    <p:sldId id="338" r:id="rId21"/>
    <p:sldId id="341" r:id="rId22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0"/>
    <p:restoredTop sz="94626"/>
  </p:normalViewPr>
  <p:slideViewPr>
    <p:cSldViewPr>
      <p:cViewPr varScale="1">
        <p:scale>
          <a:sx n="121" d="100"/>
          <a:sy n="121" d="100"/>
        </p:scale>
        <p:origin x="1672" y="168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11813" y="0"/>
            <a:ext cx="42926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FC4AE-99D6-2641-89ED-596623C89AF8}" type="datetimeFigureOut">
              <a:rPr kumimoji="1" lang="ko-KR" altLang="en-US" smtClean="0"/>
              <a:t>2025. 12. 18.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0600" y="3300413"/>
            <a:ext cx="79248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11813" y="6513513"/>
            <a:ext cx="42926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232B6-CC28-B54C-A430-1F9E7479A6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762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232B6-CC28-B54C-A430-1F9E7479A6E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54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yeongmin-kwak/Mobile-Web-Service-Project-Final" TargetMode="External"/><Relationship Id="rId2" Type="http://schemas.openxmlformats.org/officeDocument/2006/relationships/hyperlink" Target="https://byeongmin.pythonanywher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딥러닝 기반 스마트 홈 실시간 침입 탐지 및 로그 시스템</a:t>
            </a:r>
            <a:endParaRPr sz="3600" i="1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201910216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i="1" spc="-5" dirty="0">
                <a:solidFill>
                  <a:schemeClr val="bg1"/>
                </a:solidFill>
                <a:latin typeface="Times New Roman"/>
                <a:cs typeface="Times New Roman"/>
              </a:rPr>
              <a:t>곽병민</a:t>
            </a:r>
            <a:endParaRPr sz="2400" i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914900" cy="215444"/>
          </a:xfrm>
        </p:spPr>
        <p:txBody>
          <a:bodyPr/>
          <a:lstStyle/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: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신뢰도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Confidence)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기반 </a:t>
            </a:r>
            <a:r>
              <a:rPr lang="ko-KR" altLang="en-US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오탐지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필터링</a:t>
            </a:r>
            <a:endParaRPr lang="ko-KR" altLang="en-US" sz="800" dirty="0">
              <a:latin typeface="+mn-ea"/>
              <a:cs typeface="Gulim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C757C3D-BBDC-B7CE-1FE9-4F3307DDB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469881"/>
            <a:ext cx="47625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 모델이 객체를 감지하더라도, 추론 결과의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신뢰도(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)가 설정된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임계값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Threshold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본 프로젝트에서는 50%) 미만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인 경우 오작동(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간주하여 데이터를 폐기함.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이를 통해 단순한 빛 반사나 유사한 형태의 사물을 사람으로 오인하여 서버로 잘못된 알림을 보내는 것을 방지하고 시스템의 신뢰성을 확보함.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A82F9A-EB05-0CE5-E8F3-41400476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99" y="2954397"/>
            <a:ext cx="4495800" cy="30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5399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D246C49-B874-11D2-E68F-EC8F1366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" y="1449493"/>
            <a:ext cx="440245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프레임워크가 기본 제공하는 강력한 보안 인증 시스템(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적용함.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데이터베이스에 접근 권한이 있는 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Superuser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(관리자)' 계정을 생성하여, 인가되지 않은 외부인의 무단 데이터 접근 및 조작을 원천 차단함.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55EF0A-599D-C6AA-EA26-658C587DF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2"/>
          <a:stretch>
            <a:fillRect/>
          </a:stretch>
        </p:blipFill>
        <p:spPr>
          <a:xfrm>
            <a:off x="1066800" y="4387754"/>
            <a:ext cx="8506416" cy="2053146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6C69C8E-F900-A879-136C-850CD88E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920" y="1657380"/>
            <a:ext cx="408620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서버에 전송된 감지 로그(이미지, 시간, 정확도)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웹상에서 시각적으로 확인하고 관리할 수 있는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구축함.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list_filter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기능을 적용하여 객체 종류별 필터링이 가능하며, 날짜순 정렬 및 검색 기능을 통해 효율적인 데이터 관리가 가능함.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BF0548-39DA-B14A-50AA-3A922567A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617761"/>
            <a:ext cx="2112646" cy="16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9F03-EEB9-11E5-5B0A-96322E1D9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8F8B2-2FC7-0B68-CCB6-549C3E994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D745B66-F056-3FC1-D265-728AF4FF7369}"/>
              </a:ext>
            </a:extLst>
          </p:cNvPr>
          <p:cNvSpPr txBox="1">
            <a:spLocks/>
          </p:cNvSpPr>
          <p:nvPr/>
        </p:nvSpPr>
        <p:spPr>
          <a:xfrm>
            <a:off x="458118" y="1143000"/>
            <a:ext cx="430911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99DCCB3-13B9-58EA-E836-67161806C921}"/>
              </a:ext>
            </a:extLst>
          </p:cNvPr>
          <p:cNvSpPr txBox="1">
            <a:spLocks/>
          </p:cNvSpPr>
          <p:nvPr/>
        </p:nvSpPr>
        <p:spPr>
          <a:xfrm>
            <a:off x="5064408" y="1143000"/>
            <a:ext cx="43091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E1C2BCB-1736-87BA-4101-B3097D61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52" y="1449494"/>
            <a:ext cx="396148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System(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으로부터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데이터를 수신하기 위해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POST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메서드를 지원하는 REST API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엔드포인트를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구현함.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Multipart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form-data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방식을 통해 이미지 파일과 JSON 메타데이터(라벨, 정확도)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동시에 수신하여 데이터베이스에 저장함.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B5850B-D626-1BB5-51DD-A9340E527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14" y="2692790"/>
            <a:ext cx="4572000" cy="3563948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CCF233EE-7228-4463-9FFE-099007888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563" y="1696998"/>
            <a:ext cx="4114800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Android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)에서 데이터를 요청할 때 호출하는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GET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메서드 방식의 REST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API를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구현함.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최신순(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order_by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('-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created_at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')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으로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데이터를 정렬하여 JSON 포맷으로 직렬화(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Serialization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)해 응답함으로써, 클라이언트가 즉시 최신 정보를 반영할 수 있도록 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3285630-78AF-70DF-EBD8-8684831F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591"/>
          <a:stretch>
            <a:fillRect/>
          </a:stretch>
        </p:blipFill>
        <p:spPr>
          <a:xfrm>
            <a:off x="5161563" y="3009474"/>
            <a:ext cx="3810000" cy="29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4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338554"/>
          </a:xfrm>
        </p:spPr>
        <p:txBody>
          <a:bodyPr/>
          <a:lstStyle/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서버 용량 관리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-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자동 삭제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54C25F7-8F24-F52B-3360-79513BABA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81" y="1447800"/>
            <a:ext cx="4724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클라우드 서버의 저장 공간 한계를 고려하여, 데이터베이스에 저장된 감지 기록이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개를 초과할 경우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가장 오래된 데이터를 자동으로 삭제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하는 FIFO(First-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-First-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로직을 구현함.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단순 DB 레코드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삭제뿐만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아니라,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os.remove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통해 실제 이미지 파일까지 완전히 삭제하여 스토리지 누수를 방지함.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B68ED0-9D1D-A814-93A3-77763759A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745129"/>
            <a:ext cx="4724400" cy="25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5399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C18BC75-AE09-3341-8342-6CB17992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58" y="1455675"/>
            <a:ext cx="39624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안드로이드의 최신 리스트 뷰 컨테이너인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RecyclerView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적용하여 대량의 이미지 데이터를 끊김 없이 효율적으로 스크롤 할 수 있도록 구현함.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-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Glide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이미지 로딩 라이브러리를 사용하여 웹 URL 이미지를 비동기적으로 로딩하고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캐싱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Caching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)하여 앱의 성능과 데이터 효율을 최적화함.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5B3E04D-634C-6F61-50F8-B0E7D5CBA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2999" y="1696998"/>
            <a:ext cx="4191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Type-safe한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HTTP 클라이언트인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Retrofit2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라이브러리를 사용하여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Django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서버의 REST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API와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통신함.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latin typeface="Arial" panose="020B0604020202020204" pitchFamily="34" charset="0"/>
              </a:rPr>
              <a:t>-</a:t>
            </a:r>
            <a:r>
              <a:rPr lang="ko-KR" altLang="en-US" sz="1200" dirty="0"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JSON 응답 데이터를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객체(POJO)로 자동 변환(GSON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)하여 데이터 파싱 오류를 최소화하고 유지보수성을 높임.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7D5989-7484-101E-FE78-9BCE33CB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48" y="2971800"/>
            <a:ext cx="1727813" cy="35811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0991BA-0691-F0D7-B464-9E2F87476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81" y="2971800"/>
            <a:ext cx="3882390" cy="36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E92435-A539-2E7E-B759-BFCCEFB26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090172"/>
            <a:ext cx="71628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날짜별 그룹화: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단순 나열이 아니라 날짜별 헤더(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Header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두어 사용자가 언제 발생한 이벤트인지 직관적으로 파악하도록 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시각적 강조: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신뢰도(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)가 80% 이상인 경우 초록색, 미만인 경우 주황색으로 텍스트 색상을 동적으로 변경하여 정보의 중요도를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시각화함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시간 </a:t>
            </a:r>
            <a:r>
              <a:rPr kumimoji="0" lang="ko-KR" altLang="ko-KR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포맷팅</a:t>
            </a:r>
            <a:r>
              <a:rPr kumimoji="0" lang="ko-KR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서버의 ISO 시간을 사용자가 보기 편한 '오전/오후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시:분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' 형식으로 변환하여 제공.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n-US" altLang="ko-KR" sz="12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Arial" panose="020B0604020202020204" pitchFamily="34" charset="0"/>
              </a:rPr>
              <a:t>-</a:t>
            </a:r>
            <a:r>
              <a:rPr lang="ko-KR" altLang="en-US" sz="1200" b="1" dirty="0">
                <a:latin typeface="Arial" panose="020B0604020202020204" pitchFamily="34" charset="0"/>
              </a:rPr>
              <a:t> </a:t>
            </a:r>
            <a:r>
              <a:rPr lang="ko-KR" altLang="ko-KR" sz="1200" b="1" dirty="0">
                <a:latin typeface="Arial" panose="020B0604020202020204" pitchFamily="34" charset="0"/>
              </a:rPr>
              <a:t>당겨서 </a:t>
            </a:r>
            <a:r>
              <a:rPr lang="ko-KR" altLang="ko-KR" sz="1200" b="1" dirty="0" err="1">
                <a:latin typeface="Arial" panose="020B0604020202020204" pitchFamily="34" charset="0"/>
              </a:rPr>
              <a:t>새로고침</a:t>
            </a:r>
            <a:r>
              <a:rPr lang="ko-KR" altLang="ko-KR" sz="1200" b="1" dirty="0">
                <a:latin typeface="Arial" panose="020B0604020202020204" pitchFamily="34" charset="0"/>
              </a:rPr>
              <a:t>(</a:t>
            </a:r>
            <a:r>
              <a:rPr lang="ko-KR" altLang="ko-KR" sz="1200" b="1" dirty="0" err="1">
                <a:latin typeface="Arial" panose="020B0604020202020204" pitchFamily="34" charset="0"/>
              </a:rPr>
              <a:t>Pull-to-Refresh</a:t>
            </a:r>
            <a:r>
              <a:rPr lang="ko-KR" altLang="ko-KR" sz="1200" b="1" dirty="0">
                <a:latin typeface="Arial" panose="020B0604020202020204" pitchFamily="34" charset="0"/>
              </a:rPr>
              <a:t>):</a:t>
            </a:r>
            <a:r>
              <a:rPr lang="ko-KR" altLang="ko-KR" sz="1200" dirty="0">
                <a:latin typeface="Arial" panose="020B0604020202020204" pitchFamily="34" charset="0"/>
              </a:rPr>
              <a:t> </a:t>
            </a:r>
            <a:r>
              <a:rPr lang="ko-KR" altLang="ko-KR" sz="1200" dirty="0" err="1">
                <a:latin typeface="Arial Unicode MS" panose="020B0604020202020204" pitchFamily="34" charset="-128"/>
              </a:rPr>
              <a:t>SwipeRefreshLayout</a:t>
            </a:r>
            <a:r>
              <a:rPr lang="ko-KR" altLang="ko-KR" sz="1200" dirty="0" err="1"/>
              <a:t>을</a:t>
            </a:r>
            <a:r>
              <a:rPr lang="ko-KR" altLang="ko-KR" sz="1200" dirty="0"/>
              <a:t> 적용하여 앱을 껐다 켜지 않고도 화면을 아래로 당겨 즉시 최신 데이터를 불러올 수 있도록 </a:t>
            </a:r>
            <a:r>
              <a:rPr lang="ko-KR" altLang="ko-KR" sz="1200" dirty="0" err="1"/>
              <a:t>UX를</a:t>
            </a:r>
            <a:r>
              <a:rPr lang="ko-KR" altLang="ko-KR" sz="1200" dirty="0"/>
              <a:t> 개선함.</a:t>
            </a:r>
            <a:endParaRPr lang="ko-KR" altLang="ko-KR" sz="1200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b="1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latin typeface="Arial" panose="020B0604020202020204" pitchFamily="34" charset="0"/>
              </a:rPr>
              <a:t>-</a:t>
            </a:r>
            <a:r>
              <a:rPr lang="ko-KR" altLang="en-US" sz="1200" b="1" dirty="0">
                <a:latin typeface="Arial" panose="020B0604020202020204" pitchFamily="34" charset="0"/>
              </a:rPr>
              <a:t> </a:t>
            </a:r>
            <a:r>
              <a:rPr lang="ko-KR" altLang="ko-KR" sz="1200" b="1" dirty="0">
                <a:latin typeface="Arial" panose="020B0604020202020204" pitchFamily="34" charset="0"/>
              </a:rPr>
              <a:t>보안 연결(HTTPS) 강제화:</a:t>
            </a:r>
            <a:r>
              <a:rPr lang="ko-KR" altLang="ko-KR" sz="1200" dirty="0">
                <a:latin typeface="Arial" panose="020B0604020202020204" pitchFamily="34" charset="0"/>
              </a:rPr>
              <a:t> 안드로이드 최신 보안 정책을 준수하기 위해, 서버로부터 받은 이미지 주소가 </a:t>
            </a:r>
            <a:r>
              <a:rPr lang="ko-KR" altLang="ko-KR" sz="1200" dirty="0" err="1">
                <a:latin typeface="Arial" panose="020B0604020202020204" pitchFamily="34" charset="0"/>
              </a:rPr>
              <a:t>HTTP일</a:t>
            </a:r>
            <a:r>
              <a:rPr lang="ko-KR" altLang="ko-KR" sz="1200" dirty="0">
                <a:latin typeface="Arial" panose="020B0604020202020204" pitchFamily="34" charset="0"/>
              </a:rPr>
              <a:t> 경우 자동으로 </a:t>
            </a:r>
            <a:r>
              <a:rPr lang="ko-KR" altLang="ko-KR" sz="1200" dirty="0" err="1">
                <a:latin typeface="Arial" panose="020B0604020202020204" pitchFamily="34" charset="0"/>
              </a:rPr>
              <a:t>HTTPS로</a:t>
            </a:r>
            <a:r>
              <a:rPr lang="ko-KR" altLang="ko-KR" sz="1200" dirty="0">
                <a:latin typeface="Arial" panose="020B0604020202020204" pitchFamily="34" charset="0"/>
              </a:rPr>
              <a:t> 변환하여 로딩 실패를 방지함.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D4F59-4C7C-B31E-7B86-2FC5AC1F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2153344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CC1134-CE48-323D-5A5F-8BF4203B8424}"/>
              </a:ext>
            </a:extLst>
          </p:cNvPr>
          <p:cNvSpPr txBox="1"/>
          <p:nvPr/>
        </p:nvSpPr>
        <p:spPr>
          <a:xfrm>
            <a:off x="3505200" y="2427238"/>
            <a:ext cx="50292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200" b="1" dirty="0"/>
              <a:t>1. </a:t>
            </a:r>
            <a:r>
              <a:rPr lang="ko-KR" altLang="en-US" sz="1200" b="1" dirty="0"/>
              <a:t>사용자 시나리오 </a:t>
            </a:r>
            <a:r>
              <a:rPr lang="en-US" altLang="ko-KR" sz="1200" b="1" dirty="0"/>
              <a:t>(</a:t>
            </a:r>
            <a:r>
              <a:rPr lang="en" altLang="ko-KR" sz="1200" b="1" dirty="0"/>
              <a:t>User Scenario)</a:t>
            </a:r>
          </a:p>
          <a:p>
            <a:pPr>
              <a:buNone/>
            </a:pPr>
            <a:r>
              <a:rPr lang="ko-KR" altLang="en-US" sz="1200" dirty="0"/>
              <a:t>본 시스템의 클라이언트 앱</a:t>
            </a:r>
            <a:r>
              <a:rPr lang="en-US" altLang="ko-KR" sz="1200" dirty="0"/>
              <a:t>(</a:t>
            </a:r>
            <a:r>
              <a:rPr lang="en" altLang="ko-KR" sz="1200" dirty="0"/>
              <a:t>Android App)</a:t>
            </a:r>
            <a:r>
              <a:rPr lang="ko-KR" altLang="en-US" sz="1200" dirty="0"/>
              <a:t>은 사용자가 외부에서도 직관적으로 보안 상황을 파악할 수 있도록 다음과 같은 시나리오를 따른다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1)</a:t>
            </a:r>
            <a:r>
              <a:rPr lang="ko-KR" altLang="en-US" sz="1200" b="1" dirty="0"/>
              <a:t> 상황 발생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en" altLang="ko-KR" sz="1200" dirty="0"/>
              <a:t>Edge System(</a:t>
            </a:r>
            <a:r>
              <a:rPr lang="ko-KR" altLang="en-US" sz="1200" dirty="0"/>
              <a:t>현관 </a:t>
            </a:r>
            <a:r>
              <a:rPr lang="en" altLang="ko-KR" sz="1200" dirty="0"/>
              <a:t>CCTV)</a:t>
            </a:r>
            <a:r>
              <a:rPr lang="ko-KR" altLang="en-US" sz="1200" dirty="0"/>
              <a:t>이 객체</a:t>
            </a:r>
            <a:r>
              <a:rPr lang="en-US" altLang="ko-KR" sz="1200" dirty="0"/>
              <a:t>(</a:t>
            </a:r>
            <a:r>
              <a:rPr lang="en" altLang="ko-KR" sz="1200" dirty="0"/>
              <a:t>Person)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감지하고 이미지를 서버로 전송한다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2)</a:t>
            </a:r>
            <a:r>
              <a:rPr lang="ko-KR" altLang="en-US" sz="1200" b="1" dirty="0"/>
              <a:t>앱 실행 및 확인</a:t>
            </a:r>
            <a:r>
              <a:rPr lang="en-US" altLang="ko-KR" sz="1200" b="1" dirty="0"/>
              <a:t>:</a:t>
            </a:r>
            <a:r>
              <a:rPr lang="ko-KR" altLang="en-US" sz="1200" dirty="0"/>
              <a:t> 사용자는 스마트폰 앱을 실행하여 감지된 침입 로그 목록을 확인한다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3)</a:t>
            </a:r>
            <a:r>
              <a:rPr lang="ko-KR" altLang="en-US" sz="1200" b="1" dirty="0"/>
              <a:t>직관적 인지</a:t>
            </a:r>
            <a:r>
              <a:rPr lang="en-US" altLang="ko-KR" sz="1200" b="1" dirty="0"/>
              <a:t>:</a:t>
            </a:r>
            <a:r>
              <a:rPr lang="ko-KR" altLang="en-US" sz="1200" dirty="0"/>
              <a:t> 날짜별로 그룹화된 헤더를 통해 </a:t>
            </a:r>
            <a:r>
              <a:rPr lang="en-US" altLang="ko-KR" sz="1200" dirty="0"/>
              <a:t>'</a:t>
            </a:r>
            <a:r>
              <a:rPr lang="ko-KR" altLang="en-US" sz="1200" dirty="0"/>
              <a:t>오늘</a:t>
            </a:r>
            <a:r>
              <a:rPr lang="en-US" altLang="ko-KR" sz="1200" dirty="0"/>
              <a:t>' </a:t>
            </a:r>
            <a:r>
              <a:rPr lang="ko-KR" altLang="en-US" sz="1200" dirty="0"/>
              <a:t>발생한 사건인지 빠르게 파악하고</a:t>
            </a:r>
            <a:r>
              <a:rPr lang="en-US" altLang="ko-KR" sz="1200" dirty="0"/>
              <a:t>, </a:t>
            </a:r>
            <a:r>
              <a:rPr lang="ko-KR" altLang="en-US" sz="1200" dirty="0"/>
              <a:t>텍스트 색상을 통해 </a:t>
            </a:r>
            <a:r>
              <a:rPr lang="en" altLang="ko-KR" sz="1200" dirty="0"/>
              <a:t>AI</a:t>
            </a:r>
            <a:r>
              <a:rPr lang="ko-KR" altLang="en-US" sz="1200" dirty="0"/>
              <a:t>의 감지 신뢰도를 즉각적으로 판별한다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4)</a:t>
            </a:r>
            <a:r>
              <a:rPr lang="ko-KR" altLang="en-US" sz="1200" b="1" dirty="0"/>
              <a:t>최신화</a:t>
            </a:r>
            <a:r>
              <a:rPr lang="en-US" altLang="ko-KR" sz="1200" b="1" dirty="0"/>
              <a:t>:</a:t>
            </a:r>
            <a:r>
              <a:rPr lang="ko-KR" altLang="en-US" sz="1200" dirty="0"/>
              <a:t> 사용자가 화면을 아래로 당기면</a:t>
            </a:r>
            <a:r>
              <a:rPr lang="en-US" altLang="ko-KR" sz="1200" dirty="0"/>
              <a:t>(</a:t>
            </a:r>
            <a:r>
              <a:rPr lang="en" altLang="ko-KR" sz="1200" dirty="0"/>
              <a:t>Swipe) </a:t>
            </a:r>
            <a:r>
              <a:rPr lang="ko-KR" altLang="en-US" sz="1200" dirty="0"/>
              <a:t>즉시 서버와 동기화하여 방금 발생한 최신 보안 로그를 업데이트한다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0B38B-A14E-E8FB-8AC8-F5ACAA7FC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B499978-BA8F-BEE5-08C8-4AAEAC0F750C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05376F1-E5A7-86DC-EE7D-71D2248B9A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A349D3-220C-0385-C2F6-70028CA76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2153344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1D2BB-FC61-C4E6-56AE-3C0CF7F0EB31}"/>
              </a:ext>
            </a:extLst>
          </p:cNvPr>
          <p:cNvSpPr txBox="1"/>
          <p:nvPr/>
        </p:nvSpPr>
        <p:spPr>
          <a:xfrm>
            <a:off x="3200400" y="1223896"/>
            <a:ext cx="62484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200" b="1" dirty="0"/>
              <a:t>2. </a:t>
            </a:r>
            <a:r>
              <a:rPr lang="en" altLang="ko-KR" sz="1200" b="1" dirty="0"/>
              <a:t>UI </a:t>
            </a:r>
            <a:r>
              <a:rPr lang="ko-KR" altLang="en-US" sz="1200" b="1" dirty="0"/>
              <a:t>구성 및 주요 기능 상세 </a:t>
            </a:r>
            <a:r>
              <a:rPr lang="en-US" altLang="ko-KR" sz="1200" b="1" dirty="0"/>
              <a:t>(</a:t>
            </a:r>
            <a:r>
              <a:rPr lang="en" altLang="ko-KR" sz="1200" b="1" dirty="0"/>
              <a:t>UI Configuration)</a:t>
            </a:r>
          </a:p>
          <a:p>
            <a:pPr>
              <a:buNone/>
            </a:pPr>
            <a:r>
              <a:rPr lang="ko-KR" altLang="en-US" sz="1200" dirty="0"/>
              <a:t>사용자의 가독성과 조작 편의성을 극대화하기 위해 다음과 같은 </a:t>
            </a:r>
            <a:r>
              <a:rPr lang="en" altLang="ko-KR" sz="1200" dirty="0"/>
              <a:t>UI/UX </a:t>
            </a:r>
            <a:r>
              <a:rPr lang="ko-KR" altLang="en-US" sz="1200" dirty="0"/>
              <a:t>기술을 적용하였다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r>
              <a:rPr lang="en-US" altLang="ko-KR" sz="1200" b="1" dirty="0"/>
              <a:t>(1) </a:t>
            </a:r>
            <a:r>
              <a:rPr lang="ko-KR" altLang="en-US" sz="1200" b="1" dirty="0"/>
              <a:t>날짜별 헤더 분리 </a:t>
            </a:r>
            <a:r>
              <a:rPr lang="en-US" altLang="ko-KR" sz="1200" b="1" dirty="0"/>
              <a:t>(</a:t>
            </a:r>
            <a:r>
              <a:rPr lang="en" altLang="ko-KR" sz="1200" b="1" dirty="0"/>
              <a:t>Date-based Grouping)</a:t>
            </a:r>
            <a:endParaRPr lang="en" altLang="ko-K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구현 내용</a:t>
            </a:r>
            <a:r>
              <a:rPr lang="en-US" altLang="ko-KR" sz="1200" b="1" dirty="0"/>
              <a:t>:</a:t>
            </a:r>
            <a:r>
              <a:rPr lang="ko-KR" altLang="en-US" sz="1200" dirty="0"/>
              <a:t> 단순한 리스트 나열 방식은 데이터가 쌓일수록 특정 시점의 사건을 찾기 어렵다는 단점이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해결하기 위해 </a:t>
            </a:r>
            <a:r>
              <a:rPr lang="en" altLang="ko-KR" sz="1200" dirty="0" err="1">
                <a:latin typeface="Courier New" panose="02070309020205020404" pitchFamily="49" charset="0"/>
              </a:rPr>
              <a:t>RecyclerView</a:t>
            </a:r>
            <a:r>
              <a:rPr lang="en" altLang="ko-KR" sz="1200" dirty="0"/>
              <a:t> </a:t>
            </a:r>
            <a:r>
              <a:rPr lang="ko-KR" altLang="en-US" sz="1200" dirty="0"/>
              <a:t>내에서 </a:t>
            </a:r>
            <a:r>
              <a:rPr lang="en" altLang="ko-KR" sz="1200" dirty="0" err="1">
                <a:latin typeface="Courier New" panose="02070309020205020404" pitchFamily="49" charset="0"/>
              </a:rPr>
              <a:t>ViewType</a:t>
            </a:r>
            <a:r>
              <a:rPr lang="ko-KR" altLang="en-US" sz="1200" dirty="0"/>
              <a:t>을 분리하여</a:t>
            </a:r>
            <a:r>
              <a:rPr lang="en-US" altLang="ko-KR" sz="1200" dirty="0"/>
              <a:t>, </a:t>
            </a:r>
            <a:r>
              <a:rPr lang="ko-KR" altLang="en-US" sz="1200" dirty="0"/>
              <a:t>날짜가 변경될 때마다 날짜 헤더</a:t>
            </a:r>
            <a:r>
              <a:rPr lang="en-US" altLang="ko-KR" sz="1200" dirty="0"/>
              <a:t>(</a:t>
            </a:r>
            <a:r>
              <a:rPr lang="en" altLang="ko-KR" sz="1200" dirty="0"/>
              <a:t>Header View)</a:t>
            </a:r>
            <a:r>
              <a:rPr lang="ko-KR" altLang="en-US" sz="1200" dirty="0"/>
              <a:t>가 자동으로 생성되도록 구현하였다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기대 효과</a:t>
            </a:r>
            <a:r>
              <a:rPr lang="en-US" altLang="ko-KR" sz="1200" b="1" dirty="0"/>
              <a:t>:</a:t>
            </a:r>
            <a:r>
              <a:rPr lang="ko-KR" altLang="en-US" sz="1200" dirty="0"/>
              <a:t> 사용자는 수많은 로그 중에서 원하는 날짜의 기록을 그룹 단위로 빠르게 </a:t>
            </a:r>
            <a:r>
              <a:rPr lang="ko-KR" altLang="en-US" sz="1200" dirty="0" err="1"/>
              <a:t>스캐닝할</a:t>
            </a:r>
            <a:r>
              <a:rPr lang="ko-KR" altLang="en-US" sz="1200" dirty="0"/>
              <a:t> 수 있다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r>
              <a:rPr lang="en-US" altLang="ko-KR" sz="1200" b="1" dirty="0"/>
              <a:t>(2) </a:t>
            </a:r>
            <a:r>
              <a:rPr lang="ko-KR" altLang="en-US" sz="1200" b="1" dirty="0"/>
              <a:t>신뢰도 기반 동적 텍스트 </a:t>
            </a:r>
            <a:r>
              <a:rPr lang="ko-KR" altLang="en-US" sz="1200" b="1" dirty="0" err="1"/>
              <a:t>컬러링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en" altLang="ko-KR" sz="1200" b="1" dirty="0"/>
              <a:t>Confidence Color-coding)</a:t>
            </a:r>
            <a:endParaRPr lang="en" altLang="ko-K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구현 내용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en" altLang="ko-KR" sz="1200" dirty="0"/>
              <a:t>AI </a:t>
            </a:r>
            <a:r>
              <a:rPr lang="ko-KR" altLang="en-US" sz="1200" dirty="0"/>
              <a:t>모델의 추론 결과인 신뢰도</a:t>
            </a:r>
            <a:r>
              <a:rPr lang="en-US" altLang="ko-KR" sz="1200" dirty="0"/>
              <a:t>(</a:t>
            </a:r>
            <a:r>
              <a:rPr lang="en" altLang="ko-KR" sz="1200" dirty="0"/>
              <a:t>Confidence Score)</a:t>
            </a:r>
            <a:r>
              <a:rPr lang="ko-KR" altLang="en-US" sz="1200" dirty="0" err="1"/>
              <a:t>에</a:t>
            </a:r>
            <a:r>
              <a:rPr lang="ko-KR" altLang="en-US" sz="1200" dirty="0"/>
              <a:t> 따라 </a:t>
            </a:r>
            <a:r>
              <a:rPr lang="en" altLang="ko-KR" sz="1200" dirty="0"/>
              <a:t>UI </a:t>
            </a:r>
            <a:r>
              <a:rPr lang="ko-KR" altLang="en-US" sz="1200" dirty="0"/>
              <a:t>색상을 동적으로 변경하는 시각적 알림 기능을 적용하였다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신뢰도 </a:t>
            </a:r>
            <a:r>
              <a:rPr lang="en-US" altLang="ko-KR" sz="1200" b="1" dirty="0"/>
              <a:t>80% </a:t>
            </a:r>
            <a:r>
              <a:rPr lang="ko-KR" altLang="en-US" sz="1200" b="1" dirty="0"/>
              <a:t>이상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&lt;</a:t>
            </a:r>
            <a:r>
              <a:rPr lang="en" altLang="ko-KR" sz="1200" dirty="0"/>
              <a:t>span style="</a:t>
            </a:r>
            <a:r>
              <a:rPr lang="en" altLang="ko-KR" sz="1200" dirty="0" err="1"/>
              <a:t>color:green</a:t>
            </a:r>
            <a:r>
              <a:rPr lang="en" altLang="ko-KR" sz="1200" dirty="0"/>
              <a:t>"&gt;</a:t>
            </a:r>
            <a:r>
              <a:rPr lang="ko-KR" altLang="en-US" sz="1200" dirty="0"/>
              <a:t>초록색 </a:t>
            </a:r>
            <a:r>
              <a:rPr lang="en-US" altLang="ko-KR" sz="1200" dirty="0"/>
              <a:t>(</a:t>
            </a:r>
            <a:r>
              <a:rPr lang="en" altLang="ko-KR" sz="1200" dirty="0"/>
              <a:t>Green)&lt;/span&gt;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표시하여 확실한 객체임을 강조</a:t>
            </a:r>
            <a:r>
              <a:rPr lang="en-US" altLang="ko-KR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신뢰도 </a:t>
            </a:r>
            <a:r>
              <a:rPr lang="en-US" altLang="ko-KR" sz="1200" b="1" dirty="0"/>
              <a:t>80% </a:t>
            </a:r>
            <a:r>
              <a:rPr lang="ko-KR" altLang="en-US" sz="1200" b="1" dirty="0"/>
              <a:t>미만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&lt;</a:t>
            </a:r>
            <a:r>
              <a:rPr lang="en" altLang="ko-KR" sz="1200" dirty="0"/>
              <a:t>span style="</a:t>
            </a:r>
            <a:r>
              <a:rPr lang="en" altLang="ko-KR" sz="1200" dirty="0" err="1"/>
              <a:t>color:orange</a:t>
            </a:r>
            <a:r>
              <a:rPr lang="en" altLang="ko-KR" sz="1200" dirty="0"/>
              <a:t>"&gt;</a:t>
            </a:r>
            <a:r>
              <a:rPr lang="ko-KR" altLang="en-US" sz="1200" dirty="0"/>
              <a:t>주황색 </a:t>
            </a:r>
            <a:r>
              <a:rPr lang="en-US" altLang="ko-KR" sz="1200" dirty="0"/>
              <a:t>(</a:t>
            </a:r>
            <a:r>
              <a:rPr lang="en" altLang="ko-KR" sz="1200" dirty="0"/>
              <a:t>Orange)&lt;/span&gt;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표시하여 사용자에게 재확인이 필요함을 암시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기대 효과</a:t>
            </a:r>
            <a:r>
              <a:rPr lang="en-US" altLang="ko-KR" sz="1200" b="1" dirty="0"/>
              <a:t>:</a:t>
            </a:r>
            <a:r>
              <a:rPr lang="ko-KR" altLang="en-US" sz="1200" dirty="0"/>
              <a:t> 텍스트를 자세히 읽지 않아도 색상만으로 정보의 정확도를 직관적으로 인지할 수 있다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r>
              <a:rPr lang="en-US" altLang="ko-KR" sz="1200" b="1" dirty="0"/>
              <a:t>(3) </a:t>
            </a:r>
            <a:r>
              <a:rPr lang="ko-KR" altLang="en-US" sz="1200" b="1" dirty="0"/>
              <a:t>사용자 친화적 시간 </a:t>
            </a:r>
            <a:r>
              <a:rPr lang="ko-KR" altLang="en-US" sz="1200" b="1" dirty="0" err="1"/>
              <a:t>포맷팅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en" altLang="ko-KR" sz="1200" b="1" dirty="0"/>
              <a:t>User-friendly Time Formatting)</a:t>
            </a:r>
            <a:endParaRPr lang="en" altLang="ko-K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구현 내용</a:t>
            </a:r>
            <a:r>
              <a:rPr lang="en-US" altLang="ko-KR" sz="1200" b="1" dirty="0"/>
              <a:t>:</a:t>
            </a:r>
            <a:r>
              <a:rPr lang="ko-KR" altLang="en-US" sz="1200" dirty="0"/>
              <a:t> 서버로부터 수신된 </a:t>
            </a:r>
            <a:r>
              <a:rPr lang="en" altLang="ko-KR" sz="1200" dirty="0">
                <a:latin typeface="Courier New" panose="02070309020205020404" pitchFamily="49" charset="0"/>
              </a:rPr>
              <a:t>ISO-8601</a:t>
            </a:r>
            <a:r>
              <a:rPr lang="en" altLang="ko-KR" sz="1200" dirty="0"/>
              <a:t> </a:t>
            </a:r>
            <a:r>
              <a:rPr lang="ko-KR" altLang="en-US" sz="1200" dirty="0"/>
              <a:t>형식의 복잡한 타임스탬프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en-US" altLang="ko-KR" sz="1200" dirty="0">
                <a:latin typeface="Courier New" panose="02070309020205020404" pitchFamily="49" charset="0"/>
              </a:rPr>
              <a:t>2025-12-18</a:t>
            </a:r>
            <a:r>
              <a:rPr lang="en" altLang="ko-KR" sz="1200" dirty="0">
                <a:latin typeface="Courier New" panose="02070309020205020404" pitchFamily="49" charset="0"/>
              </a:rPr>
              <a:t>T14:30:00Z</a:t>
            </a:r>
            <a:r>
              <a:rPr lang="en" altLang="ko-KR" sz="1200" dirty="0"/>
              <a:t>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파싱하여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 환경에 적합한 </a:t>
            </a:r>
            <a:r>
              <a:rPr lang="en-US" altLang="ko-KR" sz="1200" b="1" dirty="0"/>
              <a:t>"</a:t>
            </a:r>
            <a:r>
              <a:rPr lang="ko-KR" altLang="en-US" sz="1200" b="1" dirty="0"/>
              <a:t>오전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오후 시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분</a:t>
            </a:r>
            <a:r>
              <a:rPr lang="en-US" altLang="ko-KR" sz="1200" b="1" dirty="0"/>
              <a:t>" (</a:t>
            </a:r>
            <a:r>
              <a:rPr lang="ko-KR" altLang="en-US" sz="1200" b="1" dirty="0"/>
              <a:t>예</a:t>
            </a:r>
            <a:r>
              <a:rPr lang="en-US" altLang="ko-KR" sz="1200" b="1" dirty="0"/>
              <a:t>: 2:30 </a:t>
            </a:r>
            <a:r>
              <a:rPr lang="en" altLang="ko-KR" sz="1200" b="1" dirty="0"/>
              <a:t>PM)</a:t>
            </a:r>
            <a:r>
              <a:rPr lang="en" altLang="ko-KR" sz="1200" dirty="0"/>
              <a:t> </a:t>
            </a:r>
            <a:r>
              <a:rPr lang="ko-KR" altLang="en-US" sz="1200" dirty="0"/>
              <a:t>형식으로 변환하여 출력한다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r>
              <a:rPr lang="en-US" altLang="ko-KR" sz="1200" b="1" dirty="0"/>
              <a:t>(4) </a:t>
            </a:r>
            <a:r>
              <a:rPr lang="ko-KR" altLang="en-US" sz="1200" b="1" dirty="0"/>
              <a:t>당겨서 </a:t>
            </a:r>
            <a:r>
              <a:rPr lang="ko-KR" altLang="en-US" sz="1200" b="1" dirty="0" err="1"/>
              <a:t>새로고침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</a:t>
            </a:r>
            <a:r>
              <a:rPr lang="en" altLang="ko-KR" sz="1200" b="1" dirty="0"/>
              <a:t>Pull-to-Refresh Interaction)</a:t>
            </a:r>
            <a:endParaRPr lang="en" altLang="ko-KR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구현 내용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en" altLang="ko-KR" sz="1200" dirty="0" err="1">
                <a:latin typeface="Courier New" panose="02070309020205020404" pitchFamily="49" charset="0"/>
              </a:rPr>
              <a:t>SwipeRefreshLayout</a:t>
            </a:r>
            <a:r>
              <a:rPr lang="ko-KR" altLang="en-US" sz="1200" dirty="0"/>
              <a:t>을 적용하여</a:t>
            </a:r>
            <a:r>
              <a:rPr lang="en-US" altLang="ko-KR" sz="1200" dirty="0"/>
              <a:t>, </a:t>
            </a:r>
            <a:r>
              <a:rPr lang="ko-KR" altLang="en-US" sz="1200" dirty="0"/>
              <a:t>사용자가 리스트의 최상단에서 화면을 아래로 당기는 제스처만으로 </a:t>
            </a:r>
            <a:r>
              <a:rPr lang="en" altLang="ko-KR" sz="1200" dirty="0">
                <a:latin typeface="Courier New" panose="02070309020205020404" pitchFamily="49" charset="0"/>
              </a:rPr>
              <a:t>REST API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재호출하도록 구현하였다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기대 효과</a:t>
            </a:r>
            <a:r>
              <a:rPr lang="en-US" altLang="ko-KR" sz="1200" b="1" dirty="0"/>
              <a:t>:</a:t>
            </a:r>
            <a:r>
              <a:rPr lang="ko-KR" altLang="en-US" sz="1200" dirty="0"/>
              <a:t> 앱을 껐다 켜지 않고도 실시간으로 최신 보안 데이터를 불러올 수 있어 모니터링 편의성이 대폭 향상되었다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636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</a:t>
            </a:r>
            <a:r>
              <a:rPr lang="ko-KR" altLang="en-US" dirty="0"/>
              <a:t>모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6" name="데모영상_51343AEE-261D-40F9-9553-A25BA0E1654B.mp4">
            <a:hlinkClick r:id="" action="ppaction://media"/>
            <a:extLst>
              <a:ext uri="{FF2B5EF4-FFF2-40B4-BE49-F238E27FC236}">
                <a16:creationId xmlns:a16="http://schemas.microsoft.com/office/drawing/2014/main" id="{ED26E3E1-A9F2-7E4B-00BD-F486E80428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28" y="1590458"/>
            <a:ext cx="8284944" cy="466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70070-B86D-6E62-7416-AD7285619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3472F8D-5B79-57C2-70FE-958871AB0CC9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44C1461-4856-C798-51B4-07B2BEB235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C2451-AACD-C146-B475-ADB192BEBAF1}"/>
              </a:ext>
            </a:extLst>
          </p:cNvPr>
          <p:cNvSpPr txBox="1"/>
          <p:nvPr/>
        </p:nvSpPr>
        <p:spPr>
          <a:xfrm>
            <a:off x="419100" y="1752600"/>
            <a:ext cx="90678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200" b="1" dirty="0"/>
              <a:t>기대효과 </a:t>
            </a:r>
            <a:r>
              <a:rPr lang="en-US" altLang="ko-KR" sz="1200" b="1" dirty="0"/>
              <a:t>(</a:t>
            </a:r>
            <a:r>
              <a:rPr lang="en" altLang="ko-KR" sz="1200" b="1" dirty="0"/>
              <a:t>Expected Effects)</a:t>
            </a:r>
          </a:p>
          <a:p>
            <a:pPr>
              <a:buNone/>
            </a:pPr>
            <a:r>
              <a:rPr lang="ko-KR" altLang="en-US" sz="1200" dirty="0"/>
              <a:t>본 프로젝트는 단순한 객체 탐지를 넘어</a:t>
            </a:r>
            <a:r>
              <a:rPr lang="en-US" altLang="ko-KR" sz="1200" dirty="0"/>
              <a:t>, </a:t>
            </a:r>
            <a:r>
              <a:rPr lang="en" altLang="ko-KR" sz="1200" b="1" dirty="0"/>
              <a:t>Edge-Cloud-Client</a:t>
            </a:r>
            <a:r>
              <a:rPr lang="ko-KR" altLang="en-US" sz="1200" dirty="0"/>
              <a:t>로 이어지는 </a:t>
            </a:r>
            <a:r>
              <a:rPr lang="en-US" altLang="ko-KR" sz="1200" dirty="0"/>
              <a:t>3-</a:t>
            </a:r>
            <a:r>
              <a:rPr lang="en" altLang="ko-KR" sz="1200" dirty="0"/>
              <a:t>Tier </a:t>
            </a:r>
            <a:r>
              <a:rPr lang="ko-KR" altLang="en-US" sz="1200" dirty="0"/>
              <a:t>아키텍처를 안정적으로 구현함으로써 다음과 같은 기대효과를 갖는다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dirty="0"/>
          </a:p>
          <a:p>
            <a:pPr>
              <a:buNone/>
            </a:pPr>
            <a:r>
              <a:rPr lang="en-US" altLang="ko-KR" sz="1200" b="1" dirty="0"/>
              <a:t>1) </a:t>
            </a:r>
            <a:r>
              <a:rPr lang="ko-KR" altLang="en-US" sz="1200" b="1" dirty="0"/>
              <a:t>기술적 측면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효율적인 리소스 관리 및 최적화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200" b="1" dirty="0"/>
              <a:t>Edge Computing </a:t>
            </a:r>
            <a:r>
              <a:rPr lang="ko-KR" altLang="en-US" sz="1200" b="1" dirty="0"/>
              <a:t>활용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고사양</a:t>
            </a:r>
            <a:r>
              <a:rPr lang="ko-KR" altLang="en-US" sz="1200" dirty="0"/>
              <a:t> 서버가 아닌 </a:t>
            </a:r>
            <a:r>
              <a:rPr lang="en" altLang="ko-KR" sz="1200" dirty="0"/>
              <a:t>Edge Device(PC/Laptop)</a:t>
            </a:r>
            <a:r>
              <a:rPr lang="ko-KR" altLang="en-US" sz="1200" dirty="0"/>
              <a:t>에서 </a:t>
            </a:r>
            <a:r>
              <a:rPr lang="en" altLang="ko-KR" sz="1200" dirty="0"/>
              <a:t>YOLOv5 </a:t>
            </a:r>
            <a:r>
              <a:rPr lang="ko-KR" altLang="en-US" sz="1200" dirty="0"/>
              <a:t>추론을 수행함으로써</a:t>
            </a:r>
            <a:r>
              <a:rPr lang="en-US" altLang="ko-KR" sz="1200" dirty="0"/>
              <a:t>, </a:t>
            </a:r>
            <a:r>
              <a:rPr lang="ko-KR" altLang="en-US" sz="1200" dirty="0"/>
              <a:t>서버의 연산 부하를 분산시키고 네트워크 트래픽 비용을 절감하였다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데이터 전송 최적화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en" altLang="ko-KR" sz="1200" dirty="0">
                <a:latin typeface="Courier New" panose="02070309020205020404" pitchFamily="49" charset="0"/>
              </a:rPr>
              <a:t>Change Detection</a:t>
            </a:r>
            <a:r>
              <a:rPr lang="en" altLang="ko-KR" sz="1200" dirty="0"/>
              <a:t> </a:t>
            </a:r>
            <a:r>
              <a:rPr lang="ko-KR" altLang="en-US" sz="1200" dirty="0"/>
              <a:t>및 </a:t>
            </a:r>
            <a:r>
              <a:rPr lang="ko-KR" altLang="en-US" sz="1200" dirty="0" err="1"/>
              <a:t>쿨다운</a:t>
            </a:r>
            <a:r>
              <a:rPr lang="en-US" altLang="ko-KR" sz="1200" dirty="0"/>
              <a:t>(</a:t>
            </a:r>
            <a:r>
              <a:rPr lang="en" altLang="ko-KR" sz="1200" dirty="0"/>
              <a:t>Cool-down) </a:t>
            </a:r>
            <a:r>
              <a:rPr lang="ko-KR" altLang="en-US" sz="1200" dirty="0"/>
              <a:t>로직을 적용하여</a:t>
            </a:r>
            <a:r>
              <a:rPr lang="en-US" altLang="ko-KR" sz="1200" dirty="0"/>
              <a:t>, </a:t>
            </a:r>
            <a:r>
              <a:rPr lang="ko-KR" altLang="en-US" sz="1200" dirty="0"/>
              <a:t>중복 데이터 전송을 방지하고 불필요한 네트워크 대역폭 낭비를 </a:t>
            </a:r>
            <a:r>
              <a:rPr lang="en-US" altLang="ko-KR" sz="1200" dirty="0"/>
              <a:t>90% </a:t>
            </a:r>
            <a:r>
              <a:rPr lang="ko-KR" altLang="en-US" sz="1200" dirty="0"/>
              <a:t>이상 줄였다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스토리지 자동 관리</a:t>
            </a:r>
            <a:r>
              <a:rPr lang="en-US" altLang="ko-KR" sz="1200" b="1" dirty="0"/>
              <a:t>:</a:t>
            </a:r>
            <a:r>
              <a:rPr lang="ko-KR" altLang="en-US" sz="1200" dirty="0"/>
              <a:t> 클라우드 서버</a:t>
            </a:r>
            <a:r>
              <a:rPr lang="en-US" altLang="ko-KR" sz="1200" dirty="0"/>
              <a:t>(</a:t>
            </a:r>
            <a:r>
              <a:rPr lang="en" altLang="ko-KR" sz="1200" dirty="0"/>
              <a:t>PythonAnywhere)</a:t>
            </a:r>
            <a:r>
              <a:rPr lang="ko-KR" altLang="en-US" sz="1200" dirty="0"/>
              <a:t>의 용량 한계를 극복하기 위해 </a:t>
            </a:r>
            <a:r>
              <a:rPr lang="en" altLang="ko-KR" sz="1200" dirty="0"/>
              <a:t>FIFO(First-In-First-Out) </a:t>
            </a:r>
            <a:r>
              <a:rPr lang="ko-KR" altLang="en-US" sz="1200" dirty="0"/>
              <a:t>방식의 자동 삭제 알고리즘을 구현하여</a:t>
            </a:r>
            <a:r>
              <a:rPr lang="en-US" altLang="ko-KR" sz="1200" dirty="0"/>
              <a:t>, </a:t>
            </a:r>
            <a:r>
              <a:rPr lang="ko-KR" altLang="en-US" sz="1200" dirty="0"/>
              <a:t>별도의 유지보수 없이도 </a:t>
            </a:r>
            <a:r>
              <a:rPr lang="en-US" altLang="ko-KR" sz="1200" dirty="0"/>
              <a:t>365</a:t>
            </a:r>
            <a:r>
              <a:rPr lang="ko-KR" altLang="en-US" sz="1200" dirty="0"/>
              <a:t>일 중단 없는 서비스 운영이 가능하다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2) </a:t>
            </a:r>
            <a:r>
              <a:rPr lang="ko-KR" altLang="en-US" sz="1200" b="1" dirty="0"/>
              <a:t>보안 및 사회적 측면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저비용 고효율 보안 시스템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실시간 침입 탐지</a:t>
            </a:r>
            <a:r>
              <a:rPr lang="en-US" altLang="ko-KR" sz="1200" b="1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24</a:t>
            </a:r>
            <a:r>
              <a:rPr lang="ko-KR" altLang="en-US" sz="1200" dirty="0"/>
              <a:t>시간 감시가 필요한 보안 구역에서 </a:t>
            </a:r>
            <a:r>
              <a:rPr lang="en-US" altLang="ko-KR" sz="1200" dirty="0"/>
              <a:t>'</a:t>
            </a:r>
            <a:r>
              <a:rPr lang="ko-KR" altLang="en-US" sz="1200" dirty="0"/>
              <a:t>사람</a:t>
            </a:r>
            <a:r>
              <a:rPr lang="en-US" altLang="ko-KR" sz="1200" dirty="0"/>
              <a:t>(</a:t>
            </a:r>
            <a:r>
              <a:rPr lang="en" altLang="ko-KR" sz="1200" dirty="0"/>
              <a:t>Person)' </a:t>
            </a:r>
            <a:r>
              <a:rPr lang="ko-KR" altLang="en-US" sz="1200" dirty="0"/>
              <a:t>객체만을 정확히 필터링하여 탐지함으로써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오경보</a:t>
            </a:r>
            <a:r>
              <a:rPr lang="en-US" altLang="ko-KR" sz="1200" dirty="0"/>
              <a:t>(</a:t>
            </a:r>
            <a:r>
              <a:rPr lang="en" altLang="ko-KR" sz="1200" dirty="0"/>
              <a:t>False Alarm)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최소화한 무인 경비 시스템으로 활용 가능하다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증거 자료 확보</a:t>
            </a:r>
            <a:r>
              <a:rPr lang="en-US" altLang="ko-KR" sz="1200" b="1" dirty="0"/>
              <a:t>:</a:t>
            </a:r>
            <a:r>
              <a:rPr lang="ko-KR" altLang="en-US" sz="1200" dirty="0"/>
              <a:t> 탐지된 객체의 이미지와 정확도</a:t>
            </a:r>
            <a:r>
              <a:rPr lang="en-US" altLang="ko-KR" sz="1200" dirty="0"/>
              <a:t>, </a:t>
            </a:r>
            <a:r>
              <a:rPr lang="ko-KR" altLang="en-US" sz="1200" dirty="0"/>
              <a:t>발생 시각이 서버에 영구적으로</a:t>
            </a:r>
            <a:r>
              <a:rPr lang="en-US" altLang="ko-KR" sz="1200" dirty="0"/>
              <a:t>(</a:t>
            </a:r>
            <a:r>
              <a:rPr lang="ko-KR" altLang="en-US" sz="1200" dirty="0"/>
              <a:t>최신 </a:t>
            </a:r>
            <a:r>
              <a:rPr lang="en-US" altLang="ko-KR" sz="1200" dirty="0"/>
              <a:t>50</a:t>
            </a:r>
            <a:r>
              <a:rPr lang="ko-KR" altLang="en-US" sz="1200" dirty="0"/>
              <a:t>건</a:t>
            </a:r>
            <a:r>
              <a:rPr lang="en-US" altLang="ko-KR" sz="1200" dirty="0"/>
              <a:t>) </a:t>
            </a:r>
            <a:r>
              <a:rPr lang="ko-KR" altLang="en-US" sz="1200" dirty="0"/>
              <a:t>기록되므로</a:t>
            </a:r>
            <a:r>
              <a:rPr lang="en-US" altLang="ko-KR" sz="1200" dirty="0"/>
              <a:t>, </a:t>
            </a:r>
            <a:r>
              <a:rPr lang="ko-KR" altLang="en-US" sz="1200" dirty="0"/>
              <a:t>보안 사고 발생 시 확실한 법적</a:t>
            </a:r>
            <a:r>
              <a:rPr lang="en-US" altLang="ko-KR" sz="1200" dirty="0"/>
              <a:t>/</a:t>
            </a:r>
            <a:r>
              <a:rPr lang="ko-KR" altLang="en-US" sz="1200" dirty="0"/>
              <a:t>물리적 증거 자료로 활용할 수 있다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3) </a:t>
            </a:r>
            <a:r>
              <a:rPr lang="ko-KR" altLang="en-US" sz="1200" b="1" dirty="0"/>
              <a:t>사용자 경험</a:t>
            </a:r>
            <a:r>
              <a:rPr lang="en-US" altLang="ko-KR" sz="1200" b="1" dirty="0"/>
              <a:t>(</a:t>
            </a:r>
            <a:r>
              <a:rPr lang="en" altLang="ko-KR" sz="1200" b="1" dirty="0"/>
              <a:t>UX) </a:t>
            </a:r>
            <a:r>
              <a:rPr lang="ko-KR" altLang="en-US" sz="1200" b="1" dirty="0"/>
              <a:t>측면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모바일 접근성 강화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즉각적인 상황 파악</a:t>
            </a:r>
            <a:r>
              <a:rPr lang="en-US" altLang="ko-KR" sz="1200" b="1" dirty="0"/>
              <a:t>:</a:t>
            </a:r>
            <a:r>
              <a:rPr lang="ko-KR" altLang="en-US" sz="1200" dirty="0"/>
              <a:t> 안드로이드 </a:t>
            </a:r>
            <a:r>
              <a:rPr lang="en" altLang="ko-KR" sz="1200" dirty="0"/>
              <a:t>Native App</a:t>
            </a:r>
            <a:r>
              <a:rPr lang="ko-KR" altLang="en-US" sz="1200" dirty="0"/>
              <a:t>을 통해 사용자는 장소에 </a:t>
            </a:r>
            <a:r>
              <a:rPr lang="ko-KR" altLang="en-US" sz="1200" dirty="0" err="1"/>
              <a:t>구애받지</a:t>
            </a:r>
            <a:r>
              <a:rPr lang="ko-KR" altLang="en-US" sz="1200" dirty="0"/>
              <a:t> 않고 실시간으로 감지 내역을 확인할 수 있다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b="1" dirty="0"/>
              <a:t>직관적인 </a:t>
            </a:r>
            <a:r>
              <a:rPr lang="en" altLang="ko-KR" sz="1200" b="1" dirty="0"/>
              <a:t>UI:</a:t>
            </a:r>
            <a:r>
              <a:rPr lang="en" altLang="ko-KR" sz="1200" dirty="0"/>
              <a:t> </a:t>
            </a:r>
            <a:r>
              <a:rPr lang="ko-KR" altLang="en-US" sz="1200" dirty="0"/>
              <a:t>날짜별 그룹화</a:t>
            </a:r>
            <a:r>
              <a:rPr lang="en-US" altLang="ko-KR" sz="1200" dirty="0"/>
              <a:t>, </a:t>
            </a:r>
            <a:r>
              <a:rPr lang="ko-KR" altLang="en-US" sz="1200" dirty="0"/>
              <a:t>신뢰도에 따른 색상 강조</a:t>
            </a:r>
            <a:r>
              <a:rPr lang="en-US" altLang="ko-KR" sz="1200" dirty="0"/>
              <a:t>, </a:t>
            </a:r>
            <a:r>
              <a:rPr lang="ko-KR" altLang="en-US" sz="1200" dirty="0"/>
              <a:t>당겨서 </a:t>
            </a:r>
            <a:r>
              <a:rPr lang="ko-KR" altLang="en-US" sz="1200" dirty="0" err="1"/>
              <a:t>새로고침</a:t>
            </a:r>
            <a:r>
              <a:rPr lang="en-US" altLang="ko-KR" sz="1200" dirty="0"/>
              <a:t>(</a:t>
            </a:r>
            <a:r>
              <a:rPr lang="en" altLang="ko-KR" sz="1200" dirty="0"/>
              <a:t>Swipe-to-Refresh) </a:t>
            </a:r>
            <a:r>
              <a:rPr lang="ko-KR" altLang="en-US" sz="1200" dirty="0"/>
              <a:t>기능을 통해 </a:t>
            </a:r>
            <a:r>
              <a:rPr lang="en" altLang="ko-KR" sz="1200" dirty="0"/>
              <a:t>IT </a:t>
            </a:r>
            <a:r>
              <a:rPr lang="ko-KR" altLang="en-US" sz="1200" dirty="0"/>
              <a:t>비전문가도 쉽게 보안 상황을 모니터링할 수 있다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br>
              <a:rPr lang="en-US" altLang="ko-KR" sz="1200" dirty="0"/>
            </a:br>
            <a:endParaRPr lang="en-US" altLang="ko-KR" sz="1200" dirty="0"/>
          </a:p>
          <a:p>
            <a:pPr>
              <a:buNone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7132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A4E75-D90C-6080-182D-F00C0CD6CCA8}"/>
              </a:ext>
            </a:extLst>
          </p:cNvPr>
          <p:cNvSpPr txBox="1"/>
          <p:nvPr/>
        </p:nvSpPr>
        <p:spPr>
          <a:xfrm>
            <a:off x="419100" y="1905506"/>
            <a:ext cx="9067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 altLang="ko-KR" sz="1200" dirty="0"/>
            </a:br>
            <a:endParaRPr lang="en-US" altLang="ko-KR" sz="1200" dirty="0"/>
          </a:p>
          <a:p>
            <a:pPr>
              <a:buNone/>
            </a:pPr>
            <a:r>
              <a:rPr lang="ko-KR" altLang="en-US" sz="1200" b="1" dirty="0"/>
              <a:t>결론 </a:t>
            </a:r>
            <a:r>
              <a:rPr lang="en-US" altLang="ko-KR" sz="1200" b="1" dirty="0"/>
              <a:t>(</a:t>
            </a:r>
            <a:r>
              <a:rPr lang="en" altLang="ko-KR" sz="1200" b="1" dirty="0"/>
              <a:t>Conclusion)</a:t>
            </a:r>
          </a:p>
          <a:p>
            <a:pPr>
              <a:buNone/>
            </a:pPr>
            <a:r>
              <a:rPr lang="ko-KR" altLang="en-US" sz="1200" dirty="0"/>
              <a:t>본 프로젝트는 </a:t>
            </a:r>
            <a:r>
              <a:rPr lang="en-US" altLang="ko-KR" sz="1200" b="1" dirty="0"/>
              <a:t>'</a:t>
            </a:r>
            <a:r>
              <a:rPr lang="ko-KR" altLang="en-US" sz="1200" b="1" dirty="0"/>
              <a:t>실시간 지능형 보안 감시 시스템</a:t>
            </a:r>
            <a:r>
              <a:rPr lang="en-US" altLang="ko-KR" sz="1200" b="1" dirty="0"/>
              <a:t>'</a:t>
            </a:r>
            <a:r>
              <a:rPr lang="ko-KR" altLang="en-US" sz="1200" dirty="0"/>
              <a:t> 구축을 목표로 하여</a:t>
            </a:r>
            <a:r>
              <a:rPr lang="en-US" altLang="ko-KR" sz="1200" dirty="0"/>
              <a:t>, </a:t>
            </a:r>
            <a:r>
              <a:rPr lang="en" altLang="ko-KR" sz="1200" b="1" dirty="0"/>
              <a:t>Python(YOLOv5), Django, Android</a:t>
            </a:r>
            <a:r>
              <a:rPr lang="en" altLang="ko-KR" sz="1200" dirty="0"/>
              <a:t> </a:t>
            </a:r>
            <a:r>
              <a:rPr lang="ko-KR" altLang="en-US" sz="1200" dirty="0"/>
              <a:t>플랫폼을 유기적으로 통합하는 데 성공하였다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1. </a:t>
            </a:r>
            <a:r>
              <a:rPr lang="ko-KR" altLang="en-US" sz="1200" b="1" dirty="0"/>
              <a:t>프로젝트 성과 요약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200" b="1" dirty="0"/>
              <a:t>Edge System:</a:t>
            </a:r>
            <a:r>
              <a:rPr lang="en" altLang="ko-KR" sz="1200" dirty="0"/>
              <a:t> YOLOv5 </a:t>
            </a:r>
            <a:r>
              <a:rPr lang="ko-KR" altLang="en-US" sz="1200" dirty="0"/>
              <a:t>모델을 활용해 신뢰도 </a:t>
            </a:r>
            <a:r>
              <a:rPr lang="en-US" altLang="ko-KR" sz="1200" dirty="0"/>
              <a:t>50% </a:t>
            </a:r>
            <a:r>
              <a:rPr lang="ko-KR" altLang="en-US" sz="1200" dirty="0"/>
              <a:t>이상의 객체만을 선별하고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쿨다운</a:t>
            </a:r>
            <a:r>
              <a:rPr lang="ko-KR" altLang="en-US" sz="1200" dirty="0"/>
              <a:t> 로직을 통해 중복 전송을 제어하는 지능형 클라이언트를 구현하였다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200" b="1" dirty="0"/>
              <a:t>Service System:</a:t>
            </a:r>
            <a:r>
              <a:rPr lang="en" altLang="ko-KR" sz="1200" dirty="0"/>
              <a:t> Django REST Framework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기반으로 이미지와 메타데이터를 수신</a:t>
            </a:r>
            <a:r>
              <a:rPr lang="en-US" altLang="ko-KR" sz="1200" dirty="0"/>
              <a:t>·</a:t>
            </a:r>
            <a:r>
              <a:rPr lang="ko-KR" altLang="en-US" sz="1200" dirty="0"/>
              <a:t>저장하고</a:t>
            </a:r>
            <a:r>
              <a:rPr lang="en-US" altLang="ko-KR" sz="1200" dirty="0"/>
              <a:t>, </a:t>
            </a:r>
            <a:r>
              <a:rPr lang="ko-KR" altLang="en-US" sz="1200" dirty="0"/>
              <a:t>관리자</a:t>
            </a:r>
            <a:r>
              <a:rPr lang="en-US" altLang="ko-KR" sz="1200" dirty="0"/>
              <a:t>(</a:t>
            </a:r>
            <a:r>
              <a:rPr lang="en" altLang="ko-KR" sz="1200" dirty="0"/>
              <a:t>Admin) </a:t>
            </a:r>
            <a:r>
              <a:rPr lang="ko-KR" altLang="en-US" sz="1200" dirty="0"/>
              <a:t>기능을 통해 데이터를 </a:t>
            </a:r>
            <a:r>
              <a:rPr lang="ko-KR" altLang="en-US" sz="1200" dirty="0" err="1"/>
              <a:t>시각화하였으며</a:t>
            </a:r>
            <a:r>
              <a:rPr lang="en-US" altLang="ko-KR" sz="1200" dirty="0"/>
              <a:t>, </a:t>
            </a:r>
            <a:r>
              <a:rPr lang="ko-KR" altLang="en-US" sz="1200" dirty="0"/>
              <a:t>자동 삭제 로직을 통해 서버 가용성을 확보하였다</a:t>
            </a:r>
            <a:r>
              <a:rPr lang="en-US" altLang="ko-KR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1200" b="1" dirty="0"/>
              <a:t>Client System:</a:t>
            </a:r>
            <a:r>
              <a:rPr lang="en" altLang="ko-KR" sz="1200" dirty="0"/>
              <a:t> Android Retrofit2</a:t>
            </a:r>
            <a:r>
              <a:rPr lang="ko-KR" altLang="en-US" sz="1200" dirty="0"/>
              <a:t>와 </a:t>
            </a:r>
            <a:r>
              <a:rPr lang="en" altLang="ko-KR" sz="1200" dirty="0"/>
              <a:t>Glide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활용해 비동기적으로 대용량 이미지를 로딩하고</a:t>
            </a:r>
            <a:r>
              <a:rPr lang="en-US" altLang="ko-KR" sz="1200" dirty="0"/>
              <a:t>, </a:t>
            </a:r>
            <a:r>
              <a:rPr lang="en" altLang="ko-KR" sz="1200" dirty="0"/>
              <a:t>HTTPS </a:t>
            </a:r>
            <a:r>
              <a:rPr lang="ko-KR" altLang="en-US" sz="1200" dirty="0"/>
              <a:t>보안 정책 및 예외 처리를 완벽하게 적용하여 상용 앱 수준의 안정성을 달성하였다</a:t>
            </a:r>
            <a:r>
              <a:rPr lang="en-US" altLang="ko-KR" sz="1200" dirty="0"/>
              <a:t>.</a:t>
            </a:r>
          </a:p>
          <a:p>
            <a:pPr>
              <a:buNone/>
            </a:pPr>
            <a:endParaRPr lang="en-US" altLang="ko-KR" sz="1200" b="1" dirty="0"/>
          </a:p>
          <a:p>
            <a:pPr>
              <a:buNone/>
            </a:pPr>
            <a:r>
              <a:rPr lang="en-US" altLang="ko-KR" sz="1200" b="1" dirty="0"/>
              <a:t>2. </a:t>
            </a:r>
            <a:r>
              <a:rPr lang="ko-KR" altLang="en-US" sz="1200" b="1" dirty="0"/>
              <a:t>문제 해결 및 의의</a:t>
            </a:r>
          </a:p>
          <a:p>
            <a:pPr>
              <a:buNone/>
            </a:pPr>
            <a:r>
              <a:rPr lang="ko-KR" altLang="en-US" sz="1200" dirty="0"/>
              <a:t>개발 과정에서 </a:t>
            </a:r>
            <a:r>
              <a:rPr lang="ko-KR" altLang="en-US" sz="1200"/>
              <a:t>발생한 </a:t>
            </a:r>
            <a:r>
              <a:rPr lang="en-US" altLang="ko-KR" sz="1200"/>
              <a:t>'</a:t>
            </a:r>
            <a:r>
              <a:rPr lang="ko-KR" altLang="en-US" sz="1200" dirty="0"/>
              <a:t>무료 클라우드 서버의 용량 제한</a:t>
            </a:r>
            <a:r>
              <a:rPr lang="en-US" altLang="ko-KR" sz="1200" dirty="0"/>
              <a:t>'</a:t>
            </a:r>
            <a:r>
              <a:rPr lang="ko-KR" altLang="en-US" sz="1200" dirty="0"/>
              <a:t>과 </a:t>
            </a:r>
            <a:r>
              <a:rPr lang="en-US" altLang="ko-KR" sz="1200" b="1" dirty="0"/>
              <a:t>'</a:t>
            </a:r>
            <a:r>
              <a:rPr lang="ko-KR" altLang="en-US" sz="1200" b="1" dirty="0"/>
              <a:t>안드로이드 </a:t>
            </a:r>
            <a:r>
              <a:rPr lang="en-US" altLang="ko-KR" sz="1200" b="1" dirty="0"/>
              <a:t>9.0 </a:t>
            </a:r>
            <a:r>
              <a:rPr lang="ko-KR" altLang="en-US" sz="1200" b="1" dirty="0"/>
              <a:t>이상의 </a:t>
            </a:r>
            <a:r>
              <a:rPr lang="en" altLang="ko-KR" sz="1200" b="1" dirty="0"/>
              <a:t>Cleartext(HTTP) </a:t>
            </a:r>
            <a:r>
              <a:rPr lang="ko-KR" altLang="en-US" sz="1200" b="1" dirty="0"/>
              <a:t>차단 정책</a:t>
            </a:r>
            <a:r>
              <a:rPr lang="en-US" altLang="ko-KR" sz="1200" b="1" dirty="0"/>
              <a:t>'</a:t>
            </a:r>
            <a:r>
              <a:rPr lang="ko-KR" altLang="en-US" sz="1200" dirty="0"/>
              <a:t> 등의 기술적 제약 사항을 </a:t>
            </a:r>
            <a:r>
              <a:rPr lang="ko-KR" altLang="en-US" sz="1200" b="1" dirty="0"/>
              <a:t>자동 삭제 알고리즘</a:t>
            </a:r>
            <a:r>
              <a:rPr lang="ko-KR" altLang="en-US" sz="1200" dirty="0"/>
              <a:t>과 </a:t>
            </a:r>
            <a:r>
              <a:rPr lang="en" altLang="ko-KR" sz="1200" b="1" dirty="0"/>
              <a:t>HTTPS </a:t>
            </a:r>
            <a:r>
              <a:rPr lang="ko-KR" altLang="en-US" sz="1200" b="1" dirty="0"/>
              <a:t>강제 변환 로직</a:t>
            </a:r>
            <a:r>
              <a:rPr lang="ko-KR" altLang="en-US" sz="1200" dirty="0"/>
              <a:t>을 통해 슬기롭게 극복하였다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통해 고가의 장비 없이도 </a:t>
            </a:r>
            <a:r>
              <a:rPr lang="ko-KR" altLang="en-US" sz="1200" b="1" dirty="0"/>
              <a:t>노트북과 스마트폰만으로 구축 가능한 </a:t>
            </a:r>
            <a:r>
              <a:rPr lang="en-US" altLang="ko-KR" sz="1200" b="1" dirty="0"/>
              <a:t>'</a:t>
            </a:r>
            <a:r>
              <a:rPr lang="ko-KR" altLang="en-US" sz="1200" b="1" dirty="0"/>
              <a:t>가정용 </a:t>
            </a:r>
            <a:r>
              <a:rPr lang="en" altLang="ko-KR" sz="1200" b="1" dirty="0"/>
              <a:t>AI CCTV </a:t>
            </a:r>
            <a:r>
              <a:rPr lang="ko-KR" altLang="en-US" sz="1200" b="1" dirty="0"/>
              <a:t>시스템</a:t>
            </a:r>
            <a:r>
              <a:rPr lang="en-US" altLang="ko-KR" sz="1200" b="1" dirty="0"/>
              <a:t>'</a:t>
            </a:r>
            <a:r>
              <a:rPr lang="ko-KR" altLang="en-US" sz="1200" b="1" dirty="0"/>
              <a:t>의 프로토타입</a:t>
            </a:r>
            <a:r>
              <a:rPr lang="ko-KR" altLang="en-US" sz="1200" dirty="0"/>
              <a:t>을 완성하였으며</a:t>
            </a:r>
            <a:r>
              <a:rPr lang="en-US" altLang="ko-KR" sz="1200" dirty="0"/>
              <a:t>, </a:t>
            </a:r>
            <a:r>
              <a:rPr lang="ko-KR" altLang="en-US" sz="1200" dirty="0"/>
              <a:t>향후 </a:t>
            </a:r>
            <a:r>
              <a:rPr lang="en" altLang="ko-KR" sz="1200" dirty="0"/>
              <a:t>IoT </a:t>
            </a:r>
            <a:r>
              <a:rPr lang="ko-KR" altLang="en-US" sz="1200" dirty="0"/>
              <a:t>보안 시장에서의 확장 가능성을 확인하였다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  <a:hlinkClick r:id="rId2"/>
              </a:rPr>
              <a:t>https://byeongmin.pythonanywhere.com/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en-US" altLang="ko-KR" sz="2000" i="1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2000" i="1" spc="-5" dirty="0">
                <a:latin typeface="+mn-ea"/>
                <a:cs typeface="Malgun Gothic"/>
                <a:hlinkClick r:id="rId3"/>
              </a:rPr>
              <a:t>https://github.com/byeongmin-kwak/Mobile-Web-Service-Project-Final</a:t>
            </a:r>
            <a:endParaRPr lang="en-US" altLang="ko-KR" sz="2000" i="1" spc="-5" dirty="0">
              <a:latin typeface="+mn-ea"/>
              <a:cs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658644-18C5-09E3-5A99-583969EA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018" y="2590800"/>
            <a:ext cx="2030258" cy="2788687"/>
          </a:xfrm>
          <a:prstGeom prst="rect">
            <a:avLst/>
          </a:prstGeom>
        </p:spPr>
      </p:pic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2AE3B60-BC96-6ABB-6C4A-5C973F50649C}"/>
              </a:ext>
            </a:extLst>
          </p:cNvPr>
          <p:cNvSpPr/>
          <p:nvPr/>
        </p:nvSpPr>
        <p:spPr>
          <a:xfrm>
            <a:off x="3942441" y="2666999"/>
            <a:ext cx="2151817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611206EA-D141-C3C0-2DFF-A03FD7DA0CF1}"/>
              </a:ext>
            </a:extLst>
          </p:cNvPr>
          <p:cNvSpPr/>
          <p:nvPr/>
        </p:nvSpPr>
        <p:spPr>
          <a:xfrm>
            <a:off x="1941282" y="2667051"/>
            <a:ext cx="1543959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21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AE4E6DFE-0A9A-FA71-DD2D-D6F77FE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9" y="4785497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0F63D4D9-953B-2D1F-BFAF-1B1E31D2E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35AF7C-5A98-242D-DB01-7C8B35B6A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3" y="4866073"/>
            <a:ext cx="522801" cy="46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DEE88C-C676-BE47-3735-11C43C5A1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8" y="4082001"/>
            <a:ext cx="870999" cy="87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31D6F-1A75-37D5-AD9C-77A50F1EF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569" y="2671424"/>
            <a:ext cx="971309" cy="647540"/>
          </a:xfrm>
          <a:prstGeom prst="rect">
            <a:avLst/>
          </a:prstGeom>
        </p:spPr>
      </p:pic>
      <p:pic>
        <p:nvPicPr>
          <p:cNvPr id="23" name="그림 2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5C8DEC8-D18A-68DD-CD36-BF39CE9D8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438" y="3756554"/>
            <a:ext cx="858744" cy="586846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3E3AD6F-2BEC-050F-6ABD-67996DB94D9B}"/>
              </a:ext>
            </a:extLst>
          </p:cNvPr>
          <p:cNvSpPr/>
          <p:nvPr/>
        </p:nvSpPr>
        <p:spPr>
          <a:xfrm>
            <a:off x="2061309" y="3192267"/>
            <a:ext cx="1257632" cy="529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0186F94-C34A-B6E9-3EE6-4D66A3B4FDC6}"/>
              </a:ext>
            </a:extLst>
          </p:cNvPr>
          <p:cNvSpPr/>
          <p:nvPr/>
        </p:nvSpPr>
        <p:spPr>
          <a:xfrm>
            <a:off x="4031778" y="3395570"/>
            <a:ext cx="1368449" cy="7855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Intruder Detection</a:t>
            </a:r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26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962EA651-522D-9C86-C725-0861A92F5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D4EF574-AFE5-2436-6726-206CFC668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7805" y="2671424"/>
            <a:ext cx="971309" cy="54332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9ADB011-F4B9-BB74-494C-4666C7E714D8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1153384" y="5097848"/>
            <a:ext cx="8711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D70550-21B4-3E41-19BF-039B07FE8DCC}"/>
              </a:ext>
            </a:extLst>
          </p:cNvPr>
          <p:cNvSpPr txBox="1"/>
          <p:nvPr/>
        </p:nvSpPr>
        <p:spPr>
          <a:xfrm>
            <a:off x="1184599" y="4828170"/>
            <a:ext cx="49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RTSP</a:t>
            </a:r>
            <a:endParaRPr kumimoji="1" lang="ko-Kore-KR" altLang="en-US" sz="1200" dirty="0"/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D1B64E9-B351-4B43-551D-F8B8F5CB930C}"/>
              </a:ext>
            </a:extLst>
          </p:cNvPr>
          <p:cNvCxnSpPr>
            <a:cxnSpLocks/>
            <a:stCxn id="24" idx="0"/>
            <a:endCxn id="9" idx="1"/>
          </p:cNvCxnSpPr>
          <p:nvPr/>
        </p:nvCxnSpPr>
        <p:spPr>
          <a:xfrm rot="5400000" flipH="1" flipV="1">
            <a:off x="3357811" y="2327509"/>
            <a:ext cx="197073" cy="15324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B9B71CDA-9F6E-482A-5587-BB85509175DE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51242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1AC4C0C-D37A-9B30-37F3-932EFFED3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562" y="3680774"/>
            <a:ext cx="431435" cy="41462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B7DE51-8636-F122-B35E-DF97F1590E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9861" y="4119079"/>
            <a:ext cx="552835" cy="41462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796987-A85F-E381-8EB8-DE0569E371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9322" y="3223161"/>
            <a:ext cx="395673" cy="4146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6151BF-7ED6-0715-36B9-4A83291C87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4378" y="2785772"/>
            <a:ext cx="421175" cy="41462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008D9B9-9672-F9F7-B1C9-CE4987F78C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6804" y="3223161"/>
            <a:ext cx="660400" cy="660400"/>
          </a:xfrm>
          <a:prstGeom prst="rect">
            <a:avLst/>
          </a:prstGeom>
        </p:spPr>
      </p:pic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ABCD8ECB-282A-6335-0B2A-8E0A1E5F558C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 flipV="1">
            <a:off x="5193878" y="2993086"/>
            <a:ext cx="2470500" cy="2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A01F47-3330-C635-0239-9C3660364D09}"/>
              </a:ext>
            </a:extLst>
          </p:cNvPr>
          <p:cNvSpPr txBox="1"/>
          <p:nvPr/>
        </p:nvSpPr>
        <p:spPr>
          <a:xfrm>
            <a:off x="2729982" y="2702939"/>
            <a:ext cx="123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HTTP/Restful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27E028-B68C-DDC5-6C75-D317B32B0A67}"/>
              </a:ext>
            </a:extLst>
          </p:cNvPr>
          <p:cNvSpPr txBox="1"/>
          <p:nvPr/>
        </p:nvSpPr>
        <p:spPr>
          <a:xfrm>
            <a:off x="5429805" y="2702938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EEF8602-A224-866A-BC31-E8089D5E352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716003" y="3086086"/>
            <a:ext cx="0" cy="309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1CDFA6-6AA4-2B01-173B-46645D590930}"/>
              </a:ext>
            </a:extLst>
          </p:cNvPr>
          <p:cNvSpPr txBox="1"/>
          <p:nvPr/>
        </p:nvSpPr>
        <p:spPr>
          <a:xfrm>
            <a:off x="4724400" y="3124200"/>
            <a:ext cx="513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</a:t>
            </a:r>
            <a:endParaRPr kumimoji="1" lang="ko-Kore-KR" altLang="en-US" sz="1200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F5EA3C39-7B5D-6748-BB13-44D60AC654A3}"/>
              </a:ext>
            </a:extLst>
          </p:cNvPr>
          <p:cNvSpPr/>
          <p:nvPr/>
        </p:nvSpPr>
        <p:spPr>
          <a:xfrm>
            <a:off x="42536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Image blog</a:t>
            </a:r>
            <a:endParaRPr kumimoji="1" lang="ko-Kore-KR" altLang="en-US" sz="1000" dirty="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A2A46386-DA7C-81F2-1F2E-3C2FFD0D31EB}"/>
              </a:ext>
            </a:extLst>
          </p:cNvPr>
          <p:cNvSpPr/>
          <p:nvPr/>
        </p:nvSpPr>
        <p:spPr>
          <a:xfrm>
            <a:off x="4031778" y="3402836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F7F2CF-5152-F03B-CCDD-A01F95E9695B}"/>
              </a:ext>
            </a:extLst>
          </p:cNvPr>
          <p:cNvSpPr txBox="1"/>
          <p:nvPr/>
        </p:nvSpPr>
        <p:spPr>
          <a:xfrm>
            <a:off x="3856074" y="31520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4C7AC-6818-E540-E402-89B1617ED852}"/>
              </a:ext>
            </a:extLst>
          </p:cNvPr>
          <p:cNvSpPr txBox="1"/>
          <p:nvPr/>
        </p:nvSpPr>
        <p:spPr>
          <a:xfrm>
            <a:off x="4572000" y="26948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PORT:8080</a:t>
            </a:r>
            <a:endParaRPr kumimoji="1" lang="ko-Kore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2D9E07-B252-368F-6CC7-299C67EC932D}"/>
              </a:ext>
            </a:extLst>
          </p:cNvPr>
          <p:cNvSpPr txBox="1"/>
          <p:nvPr/>
        </p:nvSpPr>
        <p:spPr>
          <a:xfrm>
            <a:off x="1903368" y="5377056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3C3EBE-3F71-2BF4-18BE-D4502915FCFA}"/>
              </a:ext>
            </a:extLst>
          </p:cNvPr>
          <p:cNvSpPr txBox="1"/>
          <p:nvPr/>
        </p:nvSpPr>
        <p:spPr>
          <a:xfrm>
            <a:off x="6800813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&lt;CLIENT&gt;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38BDA-9BCA-D027-CC4E-8EEB922086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9247" y="4589324"/>
            <a:ext cx="431435" cy="439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A8C0A-F9CF-5A2E-A8FF-129FFFF75F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9568" y="4060441"/>
            <a:ext cx="971397" cy="67220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53DF5B-04DE-EECD-E9EE-9E0DE586840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11756" y="4398406"/>
            <a:ext cx="912783" cy="69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56D45A-D091-1BD2-D766-90BA81F6265B}"/>
              </a:ext>
            </a:extLst>
          </p:cNvPr>
          <p:cNvSpPr txBox="1"/>
          <p:nvPr/>
        </p:nvSpPr>
        <p:spPr>
          <a:xfrm>
            <a:off x="1158912" y="4248926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 USB</a:t>
            </a:r>
            <a:endParaRPr kumimoji="1" lang="ko-Kore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24E271-6665-5F41-7DAD-DE49188977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24232" y="4641184"/>
            <a:ext cx="797854" cy="2356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307A8A-A117-F084-4D3B-B664B3E9CE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40935" y="4244808"/>
            <a:ext cx="1047750" cy="327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825158-FCC8-6ED3-0E4D-AA17A3C34D6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19400" y="4790122"/>
            <a:ext cx="609600" cy="1628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27456F-4861-74AE-96C0-B533B83ABB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6530" y="4464046"/>
            <a:ext cx="715339" cy="3576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92E289-E0B5-EAE3-9D1B-CDBDB0A7DFDF}"/>
              </a:ext>
            </a:extLst>
          </p:cNvPr>
          <p:cNvSpPr txBox="1"/>
          <p:nvPr/>
        </p:nvSpPr>
        <p:spPr>
          <a:xfrm>
            <a:off x="3960572" y="5334000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905E303-B1CF-5898-DF60-47E5015D5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40" y="2274839"/>
            <a:ext cx="879856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1인 가구 보안 강화: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CCTV 모니터링 없이도 외부인 침입 시 자동으로 감지하고 기록을 남기는 지능형 방범 시스템 구축.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 로그 확인: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사용자가 어디에 있든 스마트폰 앱을 통해 집안의 보안 상황(침입 발생 시간, 사진)을 즉시 확인 가능.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증거 자료 확보: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침입 발생 시점의 스냅샷을 클라우드 서버에 영구 저장하여 사후 증거로 활용.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CDEB706-D9E9-1BB4-5F60-FB285141F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24" y="2136339"/>
            <a:ext cx="880347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 시스템의 한계: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24시간 녹화 방식은 저장 공간 낭비가 심하고, 특정 사건 시점을 찾기 위해 긴 영상을 검색해야 하는 불편함이 존재.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오작동 최소화: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단순 움직임(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Motion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감지 센서는 반려동물이나 커튼 움직임에도 반응하지만, 딥러닝(YOLO) 기반 객체 인식은 '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사람'만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정확히 분류하여 오작동(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Alarm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)을 획기적으로 줄임.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효율성: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이벤트(침입) 발생 시에만 네트워크 트래픽과 스토리지 공간을 사용하여 유지 비용 절감.</a:t>
            </a: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35683"/>
              </p:ext>
            </p:extLst>
          </p:nvPr>
        </p:nvGraphicFramePr>
        <p:xfrm>
          <a:off x="457200" y="1219200"/>
          <a:ext cx="899160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edge_detect.py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</a:t>
                      </a:r>
                      <a:r>
                        <a:rPr lang="en" altLang="ko-KR" sz="1000" dirty="0" err="1"/>
                        <a:t>torch.hub.load</a:t>
                      </a:r>
                      <a:r>
                        <a:rPr lang="en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edge_detect.py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</a:t>
                      </a:r>
                      <a:r>
                        <a:rPr lang="en" altLang="ko-KR" sz="1000" dirty="0" err="1"/>
                        <a:t>model.names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등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edge_detect.py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(while </a:t>
                      </a:r>
                      <a:r>
                        <a:rPr lang="ko-KR" altLang="en-US" sz="1000" dirty="0"/>
                        <a:t>루프 내 </a:t>
                      </a:r>
                      <a:r>
                        <a:rPr lang="ko-KR" altLang="en-US" sz="1000" dirty="0" err="1"/>
                        <a:t>쿨다운</a:t>
                      </a:r>
                      <a:r>
                        <a:rPr lang="ko-KR" altLang="en-US" sz="1000" dirty="0"/>
                        <a:t> 로직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edge_detect.py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</a:t>
                      </a:r>
                      <a:r>
                        <a:rPr lang="en" altLang="ko-KR" sz="1000" dirty="0" err="1"/>
                        <a:t>send_detection_to_server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함수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edge_detect.py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(CONFIDENCE_THRESHOLD, SEND_COOLDOWN)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config/</a:t>
                      </a: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urls.py</a:t>
                      </a:r>
                      <a:r>
                        <a:rPr lang="en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</a:t>
                      </a:r>
                      <a:r>
                        <a:rPr lang="en" altLang="ko-KR" sz="1000" dirty="0" err="1"/>
                        <a:t>admin.site.urls</a:t>
                      </a:r>
                      <a:r>
                        <a:rPr lang="en" altLang="ko-KR" sz="1000" dirty="0"/>
                        <a:t> / Superuser)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detections/</a:t>
                      </a: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admin.py</a:t>
                      </a:r>
                      <a:r>
                        <a:rPr lang="en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</a:t>
                      </a:r>
                      <a:r>
                        <a:rPr lang="en" altLang="ko-KR" sz="1000" dirty="0" err="1"/>
                        <a:t>DetectionLogAdmin</a:t>
                      </a:r>
                      <a:r>
                        <a:rPr lang="en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detections/</a:t>
                      </a: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</a:t>
                      </a:r>
                      <a:r>
                        <a:rPr lang="en" altLang="ko-KR" sz="1000" dirty="0" err="1"/>
                        <a:t>UploadDetectionView</a:t>
                      </a:r>
                      <a:r>
                        <a:rPr lang="en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detections/</a:t>
                      </a: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</a:t>
                      </a:r>
                      <a:r>
                        <a:rPr lang="en" altLang="ko-KR" sz="1000" dirty="0" err="1"/>
                        <a:t>DetectionListAPI</a:t>
                      </a:r>
                      <a:r>
                        <a:rPr lang="en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detections/</a:t>
                      </a: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views.py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(post </a:t>
                      </a:r>
                      <a:r>
                        <a:rPr lang="ko-KR" altLang="en-US" sz="1000" dirty="0"/>
                        <a:t>함수 내 삭제 로직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MainActivity.java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</a:t>
                      </a:r>
                      <a:r>
                        <a:rPr lang="en" altLang="ko-KR" sz="1000" dirty="0" err="1"/>
                        <a:t>RecyclerView</a:t>
                      </a:r>
                      <a:r>
                        <a:rPr lang="en" altLang="ko-KR" sz="1000" dirty="0"/>
                        <a:t>, </a:t>
                      </a:r>
                      <a:r>
                        <a:rPr lang="en" altLang="ko-KR" sz="1000" dirty="0" err="1"/>
                        <a:t>LinearLayoutManager</a:t>
                      </a:r>
                      <a:r>
                        <a:rPr lang="en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ApiService.java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</a:t>
                      </a:r>
                      <a:r>
                        <a:rPr lang="en" altLang="ko-KR" sz="1000" dirty="0" err="1"/>
                        <a:t>getDetections</a:t>
                      </a:r>
                      <a:r>
                        <a:rPr lang="en" altLang="ko-KR" sz="1000" dirty="0"/>
                        <a:t>), Retrofit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0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DetectionAdapter.java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R" sz="1000" dirty="0"/>
                        <a:t>(Header/Item </a:t>
                      </a:r>
                      <a:r>
                        <a:rPr lang="en" altLang="ko-KR" sz="1000" dirty="0" err="1"/>
                        <a:t>ViewType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분리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날짜별 그룹화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000" dirty="0">
                          <a:effectLst/>
                          <a:latin typeface="Google Sans Text"/>
                        </a:rPr>
                        <a:t>(</a:t>
                      </a:r>
                      <a:r>
                        <a:rPr lang="en" sz="1000" dirty="0" err="1">
                          <a:effectLst/>
                          <a:latin typeface="Google Sans Text"/>
                        </a:rPr>
                        <a:t>SwipeRefreshLayout</a:t>
                      </a:r>
                      <a:r>
                        <a:rPr lang="en" sz="1000" dirty="0">
                          <a:effectLst/>
                          <a:latin typeface="Google Sans Text"/>
                        </a:rPr>
                        <a:t>) </a:t>
                      </a:r>
                      <a:r>
                        <a:rPr lang="en" sz="1000" dirty="0" err="1">
                          <a:effectLst/>
                          <a:latin typeface="Google Sans Text"/>
                        </a:rPr>
                        <a:t>DetectionAdapter.java</a:t>
                      </a:r>
                      <a:endParaRPr lang="en" sz="1000" dirty="0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7699C-11DE-A058-BAD4-2B00C6CF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0555C53-DB21-1409-D863-D98205C7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56" y="2743200"/>
            <a:ext cx="4459634" cy="22394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6E02AFF-8491-6B26-918A-4739D623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B6D26-DCD0-9D2F-9FE5-F2590147A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D23897-A887-5EEE-C39A-CD57B4232053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55399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FEEB429-E4D8-43B4-35AC-BA020AE4A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98" y="1466891"/>
            <a:ext cx="39013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Hub를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통해 사전 학습된 'yolov5s' 모델을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로드하여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사용함.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별도의 복잡한 학습 과정 없이 즉시 객체 인식이 가능하며,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경량화된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모델을 사용하여 일반 PC 환경에서도 빠른 추론 속도를 보장함.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6F6FC5-1CF3-305C-53A0-952FB66F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542" y="3783621"/>
            <a:ext cx="4060417" cy="239798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1C7AF3D-823D-9773-EAD3-14B2B0D36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8745" y="1580444"/>
            <a:ext cx="4114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MS COCO 데이터셋으로 학습된 모델을 사용하여 사람, 자전거, 자동차 등 80가지 클래스를 인식할 수 있음.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본 프로젝트에서는 보안 감시 목적을 위해 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(사람)' 클래스만 탐지하도록 필터링 로직을 적용하여 오작동을 방지함.</a:t>
            </a:r>
          </a:p>
        </p:txBody>
      </p:sp>
    </p:spTree>
    <p:extLst>
      <p:ext uri="{BB962C8B-B14F-4D97-AF65-F5344CB8AC3E}">
        <p14:creationId xmlns:p14="http://schemas.microsoft.com/office/powerpoint/2010/main" val="170924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553912" y="1295400"/>
            <a:ext cx="430911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105400" y="1282576"/>
            <a:ext cx="430911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kern="0" dirty="0"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F9EBA90-0D35-0A0A-FA00-943AB80C4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83" y="1812667"/>
            <a:ext cx="412016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단순히 프레임마다 전송하는 것이 아니라,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SEND_COOLDOWN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(예: 60초) 설정을 적용하여 중복 전송을 방지함.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이전 전송 시각과 현재 시각을 비교하여 일정 시간이 지났을 때만 새로운 침입으로 간주하고 서버로 데이터를 전송함.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9B972B8-29CB-A022-9B33-7D7904528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870" y="1759153"/>
            <a:ext cx="40577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requests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라이브러리를 사용하여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Django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서버의 REST API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엔드포인트로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POST 요청을 전송함.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 파일(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Multipart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)과 감지 정보(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JSON 및 파일 형태로 패키징 하여 안정적으로 전송함.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AB432D-9EC1-023E-5890-EFED50AD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3" y="3295060"/>
            <a:ext cx="5725859" cy="15116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F404C6-B296-1C12-8FBB-334B4C9AD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876800"/>
            <a:ext cx="5307442" cy="174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6300</TotalTime>
  <Words>2738</Words>
  <Application>Microsoft Macintosh PowerPoint</Application>
  <PresentationFormat>A4 용지(210x297mm)</PresentationFormat>
  <Paragraphs>278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Malgun Gothic</vt:lpstr>
      <vt:lpstr>Malgun Gothic</vt:lpstr>
      <vt:lpstr>Arial Unicode MS</vt:lpstr>
      <vt:lpstr>Google Sans Text</vt:lpstr>
      <vt:lpstr>Arial</vt:lpstr>
      <vt:lpstr>Calibri</vt:lpstr>
      <vt:lpstr>Consolas</vt:lpstr>
      <vt:lpstr>Courier New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목적</vt:lpstr>
      <vt:lpstr>필요성</vt:lpstr>
      <vt:lpstr>기능 - 조건대비표</vt:lpstr>
      <vt:lpstr>기능 - 1. Edge System(Python 기반, 공통)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- 2. Service System(Python, Django 기반)</vt:lpstr>
      <vt:lpstr>기능 - 3. Client System(Android, Java기반, 개별 제안)</vt:lpstr>
      <vt:lpstr>기능</vt:lpstr>
      <vt:lpstr>사용자 시나리오(Ui 구성)</vt:lpstr>
      <vt:lpstr>사용자 시나리오(Ui 구성)</vt:lpstr>
      <vt:lpstr>데모</vt:lpstr>
      <vt:lpstr>기대효과 및 결론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병민 곽</cp:lastModifiedBy>
  <cp:revision>87</cp:revision>
  <dcterms:created xsi:type="dcterms:W3CDTF">2020-06-08T19:34:44Z</dcterms:created>
  <dcterms:modified xsi:type="dcterms:W3CDTF">2025-12-18T12:16:18Z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